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60" y="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D085C-2A9E-491F-8E8F-E7D8FB701450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31023-3E7D-466D-BB9C-B591BA4D2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13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31023-3E7D-466D-BB9C-B591BA4D28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5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662B-1A04-4882-9F12-58C29BE06F5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D9DD-7203-4F7D-A8F8-4BA5732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662B-1A04-4882-9F12-58C29BE06F5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D9DD-7203-4F7D-A8F8-4BA5732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6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662B-1A04-4882-9F12-58C29BE06F5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D9DD-7203-4F7D-A8F8-4BA5732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0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662B-1A04-4882-9F12-58C29BE06F5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D9DD-7203-4F7D-A8F8-4BA5732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662B-1A04-4882-9F12-58C29BE06F5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D9DD-7203-4F7D-A8F8-4BA5732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7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662B-1A04-4882-9F12-58C29BE06F5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D9DD-7203-4F7D-A8F8-4BA5732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0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662B-1A04-4882-9F12-58C29BE06F5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D9DD-7203-4F7D-A8F8-4BA5732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3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662B-1A04-4882-9F12-58C29BE06F5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D9DD-7203-4F7D-A8F8-4BA5732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5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662B-1A04-4882-9F12-58C29BE06F5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D9DD-7203-4F7D-A8F8-4BA5732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9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662B-1A04-4882-9F12-58C29BE06F5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D9DD-7203-4F7D-A8F8-4BA5732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662B-1A04-4882-9F12-58C29BE06F5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D9DD-7203-4F7D-A8F8-4BA5732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2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2662B-1A04-4882-9F12-58C29BE06F5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8D9DD-7203-4F7D-A8F8-4BA5732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11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839200" cy="15240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NEH Summer Institute 2016</a:t>
            </a:r>
            <a:br>
              <a:rPr lang="en-US" sz="3200" dirty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32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Veterans in Society: Ambiguities &amp; Representations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8610600" cy="1752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b="1" dirty="0">
                <a:solidFill>
                  <a:schemeClr val="tx1"/>
                </a:solidFill>
                <a:effectLst/>
                <a:latin typeface="Estrangelo Edessa"/>
                <a:ea typeface="Calibri"/>
                <a:cs typeface="Times New Roman"/>
              </a:rPr>
              <a:t>THE ARTS AS A RESPONSE</a:t>
            </a:r>
            <a:endParaRPr lang="en-US" sz="2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4400" b="1" dirty="0">
                <a:solidFill>
                  <a:schemeClr val="tx1"/>
                </a:solidFill>
                <a:effectLst/>
                <a:latin typeface="Estrangelo Edessa"/>
                <a:ea typeface="Calibri"/>
                <a:cs typeface="Times New Roman"/>
              </a:rPr>
              <a:t>TO THE COSTS OF WAR</a:t>
            </a:r>
            <a:endParaRPr lang="en-US" sz="2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r>
              <a:rPr lang="en-US" b="1" dirty="0">
                <a:solidFill>
                  <a:schemeClr val="tx1"/>
                </a:solidFill>
                <a:effectLst/>
                <a:latin typeface="Estrangelo Edessa"/>
                <a:ea typeface="Calibri"/>
              </a:rPr>
              <a:t>WORLD WAR I AND IRAQ / AFGHANISTAN WARS – TODAY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5257800"/>
            <a:ext cx="3847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Tara Leigh Tappert, Ph.D</a:t>
            </a:r>
            <a:r>
              <a:rPr lang="en-US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en-US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216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b="1" dirty="0">
                <a:effectLst/>
                <a:latin typeface="Estrangelo Edessa"/>
                <a:ea typeface="Calibri"/>
              </a:rPr>
              <a:t>Jesse Albrecht – U.S. Army –Medic</a:t>
            </a:r>
            <a:endParaRPr lang="en-US" dirty="0"/>
          </a:p>
        </p:txBody>
      </p:sp>
      <p:pic>
        <p:nvPicPr>
          <p:cNvPr id="3" name="Picture 2" descr="http://www.wallowa.com/storyimage/WC/20140708/ARTICLE/140709991/EP/1/3/EP-140709991.jpg&amp;MaxW=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6934200" cy="5105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971800" y="6324600"/>
            <a:ext cx="3773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/>
                <a:latin typeface="Estrangelo Edessa"/>
                <a:ea typeface="Calibri"/>
              </a:rPr>
              <a:t>Photo for </a:t>
            </a:r>
            <a:r>
              <a:rPr lang="en-US" i="1" dirty="0">
                <a:effectLst/>
                <a:latin typeface="Estrangelo Edessa"/>
                <a:ea typeface="Calibri"/>
              </a:rPr>
              <a:t>The Art of War</a:t>
            </a:r>
            <a:r>
              <a:rPr lang="en-US" dirty="0">
                <a:effectLst/>
                <a:latin typeface="Estrangelo Edessa"/>
                <a:ea typeface="Calibri"/>
              </a:rPr>
              <a:t> exhibit,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91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4419600" cy="792162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effectLst/>
                <a:latin typeface="Estrangelo Edessa"/>
                <a:ea typeface="Calibri"/>
                <a:cs typeface="Times New Roman"/>
              </a:rPr>
              <a:t>Saddam and Me</a:t>
            </a:r>
            <a:endParaRPr lang="en-US" sz="3200" b="1" dirty="0"/>
          </a:p>
        </p:txBody>
      </p:sp>
      <p:pic>
        <p:nvPicPr>
          <p:cNvPr id="3" name="Picture 2" descr="IMG_2455.JPG"/>
          <p:cNvPicPr/>
          <p:nvPr/>
        </p:nvPicPr>
        <p:blipFill>
          <a:blip r:embed="rId2" cstate="print"/>
          <a:srcRect l="8540" t="6667" r="9922" b="6667"/>
          <a:stretch>
            <a:fillRect/>
          </a:stretch>
        </p:blipFill>
        <p:spPr>
          <a:xfrm>
            <a:off x="2743200" y="914400"/>
            <a:ext cx="4191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571999" y="633626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/>
                <a:latin typeface="Estrangelo Edessa"/>
                <a:ea typeface="Calibri"/>
                <a:cs typeface="Times New Roman"/>
              </a:rPr>
              <a:t>2010</a:t>
            </a:r>
            <a:endParaRPr lang="en-US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7013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3276600" cy="68580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i="1" dirty="0" err="1">
                <a:effectLst/>
                <a:latin typeface="Estrangelo Edessa"/>
                <a:ea typeface="Calibri"/>
                <a:cs typeface="Times New Roman"/>
              </a:rPr>
              <a:t>Ninevah</a:t>
            </a:r>
            <a:endParaRPr lang="en-US" sz="3200" dirty="0"/>
          </a:p>
        </p:txBody>
      </p:sp>
      <p:pic>
        <p:nvPicPr>
          <p:cNvPr id="3" name="Picture 2" descr="Jesse Albrecht_Ninevah_210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914400"/>
            <a:ext cx="28194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267200" y="632460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/>
                <a:latin typeface="Estrangelo Edessa"/>
                <a:ea typeface="Calibri"/>
                <a:cs typeface="Times New Roman"/>
              </a:rPr>
              <a:t>2013</a:t>
            </a:r>
            <a:endParaRPr lang="en-US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5907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b="1" dirty="0">
                <a:effectLst/>
                <a:latin typeface="Estrangelo Edessa"/>
                <a:ea typeface="Calibri"/>
              </a:rPr>
              <a:t>Michael D. Fay – U.S. Marine Corps</a:t>
            </a:r>
            <a:endParaRPr lang="en-US" dirty="0"/>
          </a:p>
        </p:txBody>
      </p:sp>
      <p:pic>
        <p:nvPicPr>
          <p:cNvPr id="3" name="Picture 2" descr="https://scontent-lga3-1.xx.fbcdn.net/v/t1.0-9/268434_248076511872485_1163978_n.jpg?oh=4003ac813c9dc94ffe7c86d8a065a63a&amp;oe=58265FC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3429000" cy="4952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400300" y="59149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effectLst/>
                <a:latin typeface="Estrangelo Edessa"/>
                <a:ea typeface="Calibri"/>
              </a:rPr>
              <a:t>At the opening reception for the </a:t>
            </a:r>
            <a:r>
              <a:rPr lang="en-US" b="1" i="1" dirty="0">
                <a:effectLst/>
                <a:latin typeface="Estrangelo Edessa"/>
                <a:ea typeface="Calibri"/>
              </a:rPr>
              <a:t>Arts and Stripes</a:t>
            </a:r>
            <a:r>
              <a:rPr lang="en-US" b="1" dirty="0">
                <a:effectLst/>
                <a:latin typeface="Estrangelo Edessa"/>
                <a:ea typeface="Calibri"/>
              </a:rPr>
              <a:t> exhibit, Workhouse Arts Center, Lorton, Virginia, July, 2011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3495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/>
                <a:latin typeface="Estrangelo Edessa"/>
                <a:ea typeface="Calibri"/>
              </a:rPr>
              <a:t>THE  JOE BONHAM PROJECT</a:t>
            </a:r>
            <a:br>
              <a:rPr lang="en-US" sz="3200" b="1" i="1" dirty="0">
                <a:effectLst/>
                <a:latin typeface="Estrangelo Edessa"/>
                <a:ea typeface="Calibri"/>
              </a:rPr>
            </a:br>
            <a:r>
              <a:rPr lang="en-US" sz="3200" b="1" i="1" dirty="0">
                <a:effectLst/>
                <a:latin typeface="Estrangelo Edessa"/>
                <a:ea typeface="Calibri"/>
              </a:rPr>
              <a:t>Lance Corporal Kyle Carpenter USMC</a:t>
            </a:r>
            <a:endParaRPr lang="en-US" sz="3200" b="1" dirty="0"/>
          </a:p>
        </p:txBody>
      </p:sp>
      <p:pic>
        <p:nvPicPr>
          <p:cNvPr id="3" name="Picture 2" descr="https://static01.nyt.com/images/2011/03/11/opinion/homefires_carpenter3/homefires_carpenter3-blog4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3505200" cy="4952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398028" y="640080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/>
                <a:latin typeface="Estrangelo Edessa"/>
                <a:ea typeface="Calibri"/>
              </a:rPr>
              <a:t>2011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4859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Estrangelo Edessa"/>
                <a:ea typeface="Calibri"/>
              </a:rPr>
              <a:t>THE JOE BONHAM PROJECT</a:t>
            </a:r>
            <a:br>
              <a:rPr lang="en-US" sz="3200" b="1" i="1" dirty="0">
                <a:effectLst/>
                <a:latin typeface="Estrangelo Edessa"/>
                <a:ea typeface="Calibri"/>
              </a:rPr>
            </a:br>
            <a:r>
              <a:rPr lang="en-US" sz="3200" b="1" i="1" dirty="0">
                <a:effectLst/>
                <a:latin typeface="Estrangelo Edessa"/>
                <a:ea typeface="Calibri"/>
              </a:rPr>
              <a:t>Lance Cpl. Tyler Huffman USMC</a:t>
            </a:r>
            <a:endParaRPr lang="en-US" sz="3200" b="1" dirty="0"/>
          </a:p>
        </p:txBody>
      </p:sp>
      <p:pic>
        <p:nvPicPr>
          <p:cNvPr id="3" name="Picture 2" descr="http://www.newcriterion.com/images/image/IMG_34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3429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740" y="6288087"/>
            <a:ext cx="7683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0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944562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b="1" i="1" dirty="0">
                <a:effectLst/>
                <a:latin typeface="Estrangelo Edessa"/>
                <a:ea typeface="Calibri"/>
                <a:cs typeface="Times New Roman"/>
              </a:rPr>
              <a:t>World War I and American Art </a:t>
            </a:r>
            <a:r>
              <a:rPr lang="en-US" b="1" dirty="0">
                <a:effectLst/>
                <a:latin typeface="Estrangelo Edessa"/>
                <a:ea typeface="Calibri"/>
                <a:cs typeface="Times New Roman"/>
              </a:rPr>
              <a:t>– Exhibition</a:t>
            </a:r>
            <a:endParaRPr lang="en-US" dirty="0"/>
          </a:p>
        </p:txBody>
      </p:sp>
      <p:pic>
        <p:nvPicPr>
          <p:cNvPr id="3" name="Picture 2" descr="http://static.guim.co.uk/sys-images/Guardian/Pix/pictures/2008/11/12/GassedBi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27" y="1066800"/>
            <a:ext cx="6904673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590800" y="4876800"/>
            <a:ext cx="411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JOHN SINGER SARGENT</a:t>
            </a:r>
          </a:p>
          <a:p>
            <a:pPr algn="ctr"/>
            <a:r>
              <a:rPr lang="en-US" b="1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GASSED</a:t>
            </a:r>
            <a:endParaRPr lang="en-US" b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ctr"/>
            <a:r>
              <a:rPr lang="en-US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1918 </a:t>
            </a:r>
            <a:br>
              <a:rPr lang="en-US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Oil on canvas </a:t>
            </a:r>
            <a:br>
              <a:rPr lang="en-US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Full painting – 91 x 240 1/2 in.</a:t>
            </a:r>
          </a:p>
          <a:p>
            <a:pPr algn="ctr"/>
            <a:r>
              <a:rPr lang="en-US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Imperial War Museum</a:t>
            </a:r>
          </a:p>
        </p:txBody>
      </p:sp>
    </p:spTree>
    <p:extLst>
      <p:ext uri="{BB962C8B-B14F-4D97-AF65-F5344CB8AC3E}">
        <p14:creationId xmlns:p14="http://schemas.microsoft.com/office/powerpoint/2010/main" val="456572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  <a:latin typeface="Estrangelo Edessa"/>
                <a:ea typeface="Calibri"/>
              </a:rPr>
              <a:t>Claggett Wilson – U.S. Marine Corps</a:t>
            </a:r>
            <a:endParaRPr lang="en-US" dirty="0"/>
          </a:p>
        </p:txBody>
      </p:sp>
      <p:pic>
        <p:nvPicPr>
          <p:cNvPr id="3" name="Picture 2" descr="http://www.claggettwilson.com/img/greatwar/gwhi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56360"/>
            <a:ext cx="2714626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438400" y="5791200"/>
            <a:ext cx="4592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/>
                <a:latin typeface="Estrangelo Edessa"/>
                <a:ea typeface="Calibri"/>
              </a:rPr>
              <a:t> First Lieutenant Claggett Wilson, France, 1918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024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76200"/>
            <a:ext cx="8839200" cy="1371600"/>
          </a:xfrm>
        </p:spPr>
        <p:txBody>
          <a:bodyPr>
            <a:noAutofit/>
          </a:bodyPr>
          <a:lstStyle/>
          <a:p>
            <a:r>
              <a:rPr lang="en-US" sz="3200" b="1" i="1" dirty="0">
                <a:effectLst/>
                <a:latin typeface="Estrangelo Edessa"/>
                <a:ea typeface="Calibri"/>
              </a:rPr>
              <a:t>Flower of Death – The Bursting of a Heavy Shell – Not as It Looks, but as It Feels and Sounds and Smells</a:t>
            </a:r>
            <a:endParaRPr lang="en-US" sz="3200" b="1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7010400" cy="4800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571999" y="6400799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/>
                <a:latin typeface="Estrangelo Edessa"/>
                <a:ea typeface="Calibri"/>
                <a:cs typeface="Times New Roman"/>
              </a:rPr>
              <a:t>ca. 1919</a:t>
            </a:r>
            <a:endParaRPr lang="en-US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5851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477962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effectLst/>
                <a:latin typeface="Estrangelo Edessa"/>
                <a:ea typeface="Calibri"/>
                <a:cs typeface="Times New Roman"/>
              </a:rPr>
              <a:t>Runner Through the Barrage, Bois de Belleau, Chateau Thierry Sector; His Arm Shot Away, His Mind Gone</a:t>
            </a:r>
            <a:endParaRPr lang="en-US" sz="3200" b="1" dirty="0"/>
          </a:p>
        </p:txBody>
      </p:sp>
      <p:pic>
        <p:nvPicPr>
          <p:cNvPr id="3" name="Picture 2" descr="Claggett Wilson_Runner Through the Barrage.jpg"/>
          <p:cNvPicPr/>
          <p:nvPr/>
        </p:nvPicPr>
        <p:blipFill>
          <a:blip r:embed="rId3" cstate="print"/>
          <a:srcRect l="-4" t="1887" r="1587" b="1887"/>
          <a:stretch>
            <a:fillRect/>
          </a:stretch>
        </p:blipFill>
        <p:spPr>
          <a:xfrm>
            <a:off x="1821815" y="1676400"/>
            <a:ext cx="5950585" cy="4598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515166" y="6349484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/>
                <a:latin typeface="Estrangelo Edessa"/>
                <a:ea typeface="Calibri"/>
                <a:cs typeface="Times New Roman"/>
              </a:rPr>
              <a:t>ca. 1919</a:t>
            </a:r>
            <a:endParaRPr lang="en-US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27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  <a:latin typeface="Estrangelo Edessa"/>
                <a:ea typeface="Calibri"/>
              </a:rPr>
              <a:t>Horace Pippin – U.S. Army</a:t>
            </a:r>
            <a:endParaRPr lang="en-US" dirty="0"/>
          </a:p>
        </p:txBody>
      </p:sp>
      <p:pic>
        <p:nvPicPr>
          <p:cNvPr id="3" name="Picture 2" descr="http://www.lyonsdenbooks.com/images/pippins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371600"/>
            <a:ext cx="35052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255030" y="6172200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7365D"/>
                </a:solidFill>
                <a:effectLst/>
                <a:latin typeface="Estrangelo Edessa"/>
                <a:ea typeface="Calibri"/>
              </a:rPr>
              <a:t> </a:t>
            </a:r>
            <a:r>
              <a:rPr lang="en-US" b="1" dirty="0">
                <a:effectLst/>
                <a:latin typeface="Estrangelo Edessa"/>
                <a:ea typeface="Calibri"/>
              </a:rPr>
              <a:t>Pippin and his wife Jennie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9675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sz="3200" b="1" i="1" dirty="0">
                <a:effectLst/>
                <a:latin typeface="Estrangelo Edessa"/>
                <a:ea typeface="Calibri"/>
              </a:rPr>
              <a:t>The Holy Mountain II</a:t>
            </a:r>
            <a:r>
              <a:rPr lang="en-US" sz="3200" b="1" dirty="0">
                <a:effectLst/>
                <a:latin typeface="Estrangelo Edessa"/>
                <a:ea typeface="Calibri"/>
              </a:rPr>
              <a:t> (The Knowledge of God)</a:t>
            </a:r>
            <a:endParaRPr lang="en-US" sz="3200" b="1" dirty="0"/>
          </a:p>
        </p:txBody>
      </p:sp>
      <p:pic>
        <p:nvPicPr>
          <p:cNvPr id="3" name="Picture 2" descr="https://www.courses.psu.edu/arth/arth497c_jhr11/497images/harlemren3/mt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9" y="961906"/>
            <a:ext cx="7086600" cy="5303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571999" y="633626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/>
                <a:latin typeface="Estrangelo Edessa"/>
                <a:ea typeface="Calibri"/>
                <a:cs typeface="Times New Roman"/>
              </a:rPr>
              <a:t>1944</a:t>
            </a:r>
            <a:endParaRPr lang="en-US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7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effectLst/>
                <a:latin typeface="Estrangelo Edessa"/>
                <a:ea typeface="Calibri"/>
                <a:cs typeface="Times New Roman"/>
              </a:rPr>
              <a:t>Mr. Prejudice</a:t>
            </a:r>
            <a:endParaRPr lang="en-US" sz="3200" b="1" dirty="0"/>
          </a:p>
        </p:txBody>
      </p:sp>
      <p:pic>
        <p:nvPicPr>
          <p:cNvPr id="3" name="Picture 2" descr="http://explorepahistory.com/kora/files/1/2/1-2-19E-25-ExplorePAHistory-a0a6r0-a_3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914400"/>
            <a:ext cx="3352800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602479" y="632460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/>
                <a:latin typeface="Estrangelo Edessa"/>
                <a:ea typeface="Calibri"/>
                <a:cs typeface="Times New Roman"/>
              </a:rPr>
              <a:t>1943</a:t>
            </a:r>
            <a:endParaRPr lang="en-US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9314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effectLst/>
                <a:latin typeface="Estrangelo Edessa"/>
                <a:ea typeface="Calibri"/>
              </a:rPr>
              <a:t>Citizen – Soldier – Citizen </a:t>
            </a:r>
            <a:r>
              <a:rPr lang="en-US" b="1" dirty="0">
                <a:effectLst/>
                <a:latin typeface="Estrangelo Edessa"/>
                <a:ea typeface="Calibri"/>
              </a:rPr>
              <a:t>– Exhibition</a:t>
            </a:r>
            <a:endParaRPr lang="en-US" dirty="0"/>
          </a:p>
        </p:txBody>
      </p:sp>
      <p:pic>
        <p:nvPicPr>
          <p:cNvPr id="3" name="Picture 2" descr="http://www.skiprohde.com/uploads/1/2/8/8/12886471/9977731_ori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41910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334000" y="4968240"/>
            <a:ext cx="289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Estrangelo Edessa" panose="03080600000000000000" pitchFamily="66" charset="0"/>
                <a:ea typeface="Calibri"/>
                <a:cs typeface="Estrangelo Edessa" panose="03080600000000000000" pitchFamily="66" charset="0"/>
              </a:rPr>
              <a:t>SKIP ROHDE</a:t>
            </a:r>
            <a:endParaRPr lang="en-US" sz="1600" dirty="0">
              <a:latin typeface="Estrangelo Edessa" panose="03080600000000000000" pitchFamily="66" charset="0"/>
              <a:ea typeface="Calibri"/>
              <a:cs typeface="Estrangelo Edessa" panose="03080600000000000000" pitchFamily="66" charset="0"/>
            </a:endParaRPr>
          </a:p>
          <a:p>
            <a:r>
              <a:rPr lang="en-US" b="1" i="1" dirty="0">
                <a:effectLst/>
                <a:latin typeface="Estrangelo Edessa" panose="03080600000000000000" pitchFamily="66" charset="0"/>
                <a:ea typeface="Calibri"/>
                <a:cs typeface="Estrangelo Edessa" panose="03080600000000000000" pitchFamily="66" charset="0"/>
              </a:rPr>
              <a:t>LITTLE AFGHAN GIRL</a:t>
            </a:r>
            <a:endParaRPr lang="en-US" sz="1600" dirty="0">
              <a:latin typeface="Estrangelo Edessa" panose="03080600000000000000" pitchFamily="66" charset="0"/>
              <a:ea typeface="Calibri"/>
              <a:cs typeface="Estrangelo Edessa" panose="03080600000000000000" pitchFamily="66" charset="0"/>
            </a:endParaRPr>
          </a:p>
          <a:p>
            <a:r>
              <a:rPr lang="en-US" b="1" dirty="0">
                <a:effectLst/>
                <a:latin typeface="Estrangelo Edessa" panose="03080600000000000000" pitchFamily="66" charset="0"/>
                <a:ea typeface="Calibri"/>
                <a:cs typeface="Estrangelo Edessa" panose="03080600000000000000" pitchFamily="66" charset="0"/>
              </a:rPr>
              <a:t>2012</a:t>
            </a:r>
            <a:endParaRPr lang="en-US" sz="1600" dirty="0">
              <a:latin typeface="Estrangelo Edessa" panose="03080600000000000000" pitchFamily="66" charset="0"/>
              <a:ea typeface="Calibri"/>
              <a:cs typeface="Estrangelo Edessa" panose="03080600000000000000" pitchFamily="66" charset="0"/>
            </a:endParaRPr>
          </a:p>
          <a:p>
            <a:r>
              <a:rPr lang="en-US" b="1" dirty="0">
                <a:effectLst/>
                <a:latin typeface="Estrangelo Edessa" panose="03080600000000000000" pitchFamily="66" charset="0"/>
                <a:ea typeface="Calibri"/>
                <a:cs typeface="Estrangelo Edessa" panose="03080600000000000000" pitchFamily="66" charset="0"/>
              </a:rPr>
              <a:t>Pastel on Toned Paper</a:t>
            </a:r>
            <a:br>
              <a:rPr lang="en-US" b="1" dirty="0">
                <a:effectLst/>
                <a:latin typeface="Estrangelo Edessa" panose="03080600000000000000" pitchFamily="66" charset="0"/>
                <a:ea typeface="Calibri"/>
                <a:cs typeface="Estrangelo Edessa" panose="03080600000000000000" pitchFamily="66" charset="0"/>
              </a:rPr>
            </a:br>
            <a:r>
              <a:rPr lang="en-US" b="1" dirty="0">
                <a:effectLst/>
                <a:latin typeface="Estrangelo Edessa" panose="03080600000000000000" pitchFamily="66" charset="0"/>
                <a:ea typeface="Calibri"/>
                <a:cs typeface="Estrangelo Edessa" panose="03080600000000000000" pitchFamily="66" charset="0"/>
              </a:rPr>
              <a:t>13 x 1 in.</a:t>
            </a:r>
            <a:endParaRPr lang="en-US" sz="1600" dirty="0">
              <a:latin typeface="Estrangelo Edessa" panose="03080600000000000000" pitchFamily="66" charset="0"/>
              <a:ea typeface="Calibri"/>
              <a:cs typeface="Estrangelo Edessa" panose="03080600000000000000" pitchFamily="66" charset="0"/>
            </a:endParaRPr>
          </a:p>
          <a:p>
            <a:r>
              <a:rPr lang="en-US" b="1" dirty="0">
                <a:effectLst/>
                <a:latin typeface="Estrangelo Edessa" panose="03080600000000000000" pitchFamily="66" charset="0"/>
                <a:ea typeface="Calibri"/>
                <a:cs typeface="Estrangelo Edessa" panose="03080600000000000000" pitchFamily="66" charset="0"/>
              </a:rPr>
              <a:t>Collection of the Artist</a:t>
            </a:r>
            <a:endParaRPr lang="en-US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89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228</Words>
  <Application>Microsoft Office PowerPoint</Application>
  <PresentationFormat>On-screen Show (4:3)</PresentationFormat>
  <Paragraphs>40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Estrangelo Edessa</vt:lpstr>
      <vt:lpstr>Times New Roman</vt:lpstr>
      <vt:lpstr>Office Theme</vt:lpstr>
      <vt:lpstr>NEH Summer Institute 2016 Veterans in Society: Ambiguities &amp; Representations</vt:lpstr>
      <vt:lpstr>World War I and American Art – Exhibition</vt:lpstr>
      <vt:lpstr>Claggett Wilson – U.S. Marine Corps</vt:lpstr>
      <vt:lpstr>Flower of Death – The Bursting of a Heavy Shell – Not as It Looks, but as It Feels and Sounds and Smells</vt:lpstr>
      <vt:lpstr>Runner Through the Barrage, Bois de Belleau, Chateau Thierry Sector; His Arm Shot Away, His Mind Gone</vt:lpstr>
      <vt:lpstr>Horace Pippin – U.S. Army</vt:lpstr>
      <vt:lpstr>The Holy Mountain II (The Knowledge of God)</vt:lpstr>
      <vt:lpstr>Mr. Prejudice</vt:lpstr>
      <vt:lpstr>Citizen – Soldier – Citizen – Exhibition</vt:lpstr>
      <vt:lpstr>Jesse Albrecht – U.S. Army –Medic</vt:lpstr>
      <vt:lpstr>Saddam and Me</vt:lpstr>
      <vt:lpstr>Ninevah</vt:lpstr>
      <vt:lpstr>Michael D. Fay – U.S. Marine Corps</vt:lpstr>
      <vt:lpstr>THE  JOE BONHAM PROJECT Lance Corporal Kyle Carpenter USMC</vt:lpstr>
      <vt:lpstr>THE JOE BONHAM PROJECT Lance Cpl. Tyler Huffman USMC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NEH Summer Institute 2016 Veterans in Society: Ambiguities &amp; Representations</dc:title>
  <dc:creator>Tara</dc:creator>
  <cp:lastModifiedBy>Pencek, Bruce</cp:lastModifiedBy>
  <cp:revision>10</cp:revision>
  <dcterms:created xsi:type="dcterms:W3CDTF">2016-07-29T00:59:58Z</dcterms:created>
  <dcterms:modified xsi:type="dcterms:W3CDTF">2017-02-18T19:55:21Z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