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66" r:id="rId3"/>
    <p:sldId id="267" r:id="rId4"/>
    <p:sldId id="273" r:id="rId5"/>
    <p:sldId id="263" r:id="rId6"/>
    <p:sldId id="277" r:id="rId7"/>
    <p:sldId id="275" r:id="rId8"/>
    <p:sldId id="278"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14" autoAdjust="0"/>
  </p:normalViewPr>
  <p:slideViewPr>
    <p:cSldViewPr>
      <p:cViewPr varScale="1">
        <p:scale>
          <a:sx n="71" d="100"/>
          <a:sy n="71" d="100"/>
        </p:scale>
        <p:origin x="60" y="7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5238E-73B0-4828-9763-61C6E822247C}" type="datetimeFigureOut">
              <a:rPr lang="en-US" smtClean="0"/>
              <a:t>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56E1D-DEEA-4636-8CA7-A138B6D62E36}" type="slidenum">
              <a:rPr lang="en-US" smtClean="0"/>
              <a:t>‹#›</a:t>
            </a:fld>
            <a:endParaRPr lang="en-US"/>
          </a:p>
        </p:txBody>
      </p:sp>
    </p:spTree>
    <p:extLst>
      <p:ext uri="{BB962C8B-B14F-4D97-AF65-F5344CB8AC3E}">
        <p14:creationId xmlns:p14="http://schemas.microsoft.com/office/powerpoint/2010/main" val="212640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logs.va.gov/VAntage/6026/the-%E2%80%9Cdangerous%E2%80%9D-veteran-an-inaccurate-medianarrative-takes-hol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VVM </a:t>
            </a:r>
            <a:r>
              <a:rPr lang="en-US" b="0" dirty="0"/>
              <a:t>http://chontalikirk.blogspot.com/2013/04/great-americans-to-z-maya-lin.html </a:t>
            </a:r>
            <a:r>
              <a:rPr lang="en-US" b="1" dirty="0"/>
              <a:t>WWII </a:t>
            </a:r>
            <a:r>
              <a:rPr lang="en-US" b="0" dirty="0"/>
              <a:t>http://commonamericanjournal.com/%E2%80%A6december-7th-1941-%E2%80%94-a-date-which-will-live-in-infamy%E2%80%A6/</a:t>
            </a:r>
          </a:p>
          <a:p>
            <a:r>
              <a:rPr lang="en-US" b="1" dirty="0"/>
              <a:t>Korean </a:t>
            </a:r>
            <a:r>
              <a:rPr lang="en-US" b="0" dirty="0"/>
              <a:t>https://images.search.yahoo.com/yhs/search;_ylt=A0LEVjJB5pdXTmUAh60nnIlQ;_ylu=X3oDMTEzdHV2ZmlzBGNvbG8DYmYxBHBvcwMxBHZ0aWQDRkZSVkJLXzEEc2VjA3Nj?p=Korean+War+Veterans+Memorial&amp;fr=yhs-mozilla-002&amp;hspart=mozilla&amp;hsimp=yhs-002#id=70&amp;iurl=http%3A%2F%2Fwww.ussjouett.com%2Fphotopages%2Freunion2014%2Fwashington%2Fimages%2FKorean%2520War%2520Veterans%2520Memorial_jpg_jpg.jpg&amp;action=click</a:t>
            </a:r>
          </a:p>
          <a:p>
            <a:endParaRPr lang="en-US" dirty="0"/>
          </a:p>
        </p:txBody>
      </p:sp>
      <p:sp>
        <p:nvSpPr>
          <p:cNvPr id="4" name="Slide Number Placeholder 3"/>
          <p:cNvSpPr>
            <a:spLocks noGrp="1"/>
          </p:cNvSpPr>
          <p:nvPr>
            <p:ph type="sldNum" sz="quarter" idx="10"/>
          </p:nvPr>
        </p:nvSpPr>
        <p:spPr/>
        <p:txBody>
          <a:bodyPr/>
          <a:lstStyle/>
          <a:p>
            <a:fld id="{C9D56E1D-DEEA-4636-8CA7-A138B6D62E36}" type="slidenum">
              <a:rPr lang="en-US" smtClean="0"/>
              <a:t>4</a:t>
            </a:fld>
            <a:endParaRPr lang="en-US"/>
          </a:p>
        </p:txBody>
      </p:sp>
    </p:spTree>
    <p:extLst>
      <p:ext uri="{BB962C8B-B14F-4D97-AF65-F5344CB8AC3E}">
        <p14:creationId xmlns:p14="http://schemas.microsoft.com/office/powerpoint/2010/main" val="265953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this class is to explore the different notions of “veteran” in our society.  Initially we will look at veterans from a public policy framework (compensation, benefits and social program).  Later, we will look at veteran perceptions in popular media.  At the end we will compare inclusive and exclusive constructs for veteran policies in various democratic countries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Learning Objectives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completing the readings and participating in the discussions, students will be able to </a:t>
            </a:r>
          </a:p>
          <a:p>
            <a:pPr lvl="0"/>
            <a:r>
              <a:rPr lang="en-US" sz="1200" kern="1200" dirty="0">
                <a:solidFill>
                  <a:schemeClr val="tx1"/>
                </a:solidFill>
                <a:effectLst/>
                <a:latin typeface="+mn-lt"/>
                <a:ea typeface="+mn-ea"/>
                <a:cs typeface="+mn-cs"/>
              </a:rPr>
              <a:t>Classify who are and are not considered “veterans” in our society, both formally (by law) and informally (by social convention).</a:t>
            </a:r>
          </a:p>
          <a:p>
            <a:pPr lvl="0"/>
            <a:r>
              <a:rPr lang="en-US" sz="1200" kern="1200" dirty="0">
                <a:solidFill>
                  <a:schemeClr val="tx1"/>
                </a:solidFill>
                <a:effectLst/>
                <a:latin typeface="+mn-lt"/>
                <a:ea typeface="+mn-ea"/>
                <a:cs typeface="+mn-cs"/>
              </a:rPr>
              <a:t>Consider thoughtfully the implications are of inclusive and exclusive veteran constructs</a:t>
            </a:r>
          </a:p>
          <a:p>
            <a:pPr lvl="0"/>
            <a:r>
              <a:rPr lang="en-US" sz="1200" kern="1200" dirty="0">
                <a:solidFill>
                  <a:schemeClr val="tx1"/>
                </a:solidFill>
                <a:effectLst/>
                <a:latin typeface="+mn-lt"/>
                <a:ea typeface="+mn-ea"/>
                <a:cs typeface="+mn-cs"/>
              </a:rPr>
              <a:t>Consider the implications of personal experiences in veteran identification – claimed vs achieved status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Required Readings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United States Code, </a:t>
            </a:r>
            <a:r>
              <a:rPr lang="en-US" sz="1200" i="1" kern="1200" dirty="0">
                <a:solidFill>
                  <a:schemeClr val="tx1"/>
                </a:solidFill>
                <a:effectLst/>
                <a:latin typeface="+mn-lt"/>
                <a:ea typeface="+mn-ea"/>
                <a:cs typeface="+mn-cs"/>
              </a:rPr>
              <a:t>Veteran’s Benefits</a:t>
            </a:r>
            <a:r>
              <a:rPr lang="en-US" sz="1200" kern="1200" dirty="0">
                <a:solidFill>
                  <a:schemeClr val="tx1"/>
                </a:solidFill>
                <a:effectLst/>
                <a:latin typeface="+mn-lt"/>
                <a:ea typeface="+mn-ea"/>
                <a:cs typeface="+mn-cs"/>
              </a:rPr>
              <a:t>, title 38 (2006) chapter 101-2.</a:t>
            </a:r>
          </a:p>
          <a:p>
            <a:pPr lvl="0"/>
            <a:r>
              <a:rPr lang="en-US" sz="1200" kern="1200" dirty="0">
                <a:solidFill>
                  <a:schemeClr val="tx1"/>
                </a:solidFill>
                <a:effectLst/>
                <a:latin typeface="+mn-lt"/>
                <a:ea typeface="+mn-ea"/>
                <a:cs typeface="+mn-cs"/>
              </a:rPr>
              <a:t>Code of Federal Regulations, </a:t>
            </a:r>
            <a:r>
              <a:rPr lang="en-US" sz="1200" i="1" kern="1200" dirty="0">
                <a:solidFill>
                  <a:schemeClr val="tx1"/>
                </a:solidFill>
                <a:effectLst/>
                <a:latin typeface="+mn-lt"/>
                <a:ea typeface="+mn-ea"/>
                <a:cs typeface="+mn-cs"/>
              </a:rPr>
              <a:t>Department of Veterans Affairs</a:t>
            </a:r>
            <a:r>
              <a:rPr lang="en-US" sz="1200" kern="1200" dirty="0">
                <a:solidFill>
                  <a:schemeClr val="tx1"/>
                </a:solidFill>
                <a:effectLst/>
                <a:latin typeface="+mn-lt"/>
                <a:ea typeface="+mn-ea"/>
                <a:cs typeface="+mn-cs"/>
              </a:rPr>
              <a:t>, title 38, sec 3.12(a).</a:t>
            </a:r>
          </a:p>
          <a:p>
            <a:pPr lvl="0"/>
            <a:r>
              <a:rPr lang="en-US" sz="1200" kern="1200" dirty="0">
                <a:solidFill>
                  <a:schemeClr val="tx1"/>
                </a:solidFill>
                <a:effectLst/>
                <a:latin typeface="+mn-lt"/>
                <a:ea typeface="+mn-ea"/>
                <a:cs typeface="+mn-cs"/>
              </a:rPr>
              <a:t>U.S. Library of Congress. Congressional Research Service. </a:t>
            </a:r>
            <a:r>
              <a:rPr lang="en-US" sz="1200" i="1" kern="1200" dirty="0">
                <a:solidFill>
                  <a:schemeClr val="tx1"/>
                </a:solidFill>
                <a:effectLst/>
                <a:latin typeface="+mn-lt"/>
                <a:ea typeface="+mn-ea"/>
                <a:cs typeface="+mn-cs"/>
              </a:rPr>
              <a:t>Who Is a “Veteran”?—Basic Eligibility for Veterans’ Benefits</a:t>
            </a:r>
            <a:r>
              <a:rPr lang="en-US" sz="1200" kern="1200" dirty="0">
                <a:solidFill>
                  <a:schemeClr val="tx1"/>
                </a:solidFill>
                <a:effectLst/>
                <a:latin typeface="+mn-lt"/>
                <a:ea typeface="+mn-ea"/>
                <a:cs typeface="+mn-cs"/>
              </a:rPr>
              <a:t>, by Scott D. </a:t>
            </a:r>
            <a:r>
              <a:rPr lang="en-US" sz="1200" kern="1200" dirty="0" err="1">
                <a:solidFill>
                  <a:schemeClr val="tx1"/>
                </a:solidFill>
                <a:effectLst/>
                <a:latin typeface="+mn-lt"/>
                <a:ea typeface="+mn-ea"/>
                <a:cs typeface="+mn-cs"/>
              </a:rPr>
              <a:t>Szymendera</a:t>
            </a:r>
            <a:r>
              <a:rPr lang="en-US" sz="1200" kern="1200" dirty="0">
                <a:solidFill>
                  <a:schemeClr val="tx1"/>
                </a:solidFill>
                <a:effectLst/>
                <a:latin typeface="+mn-lt"/>
                <a:ea typeface="+mn-ea"/>
                <a:cs typeface="+mn-cs"/>
              </a:rPr>
              <a:t>. R42324. 2016.</a:t>
            </a:r>
          </a:p>
          <a:p>
            <a:pPr lvl="0"/>
            <a:r>
              <a:rPr lang="en-US" sz="1200" kern="1200" dirty="0" err="1">
                <a:solidFill>
                  <a:schemeClr val="tx1"/>
                </a:solidFill>
                <a:effectLst/>
                <a:latin typeface="+mn-lt"/>
                <a:ea typeface="+mn-ea"/>
                <a:cs typeface="+mn-cs"/>
              </a:rPr>
              <a:t>Meloy</a:t>
            </a:r>
            <a:r>
              <a:rPr lang="en-US" sz="1200" kern="1200" dirty="0">
                <a:solidFill>
                  <a:schemeClr val="tx1"/>
                </a:solidFill>
                <a:effectLst/>
                <a:latin typeface="+mn-lt"/>
                <a:ea typeface="+mn-ea"/>
                <a:cs typeface="+mn-cs"/>
              </a:rPr>
              <a:t>, Guy S. "Who and What Is a Veteran?" Army Magazine, Nov. 2012, 20-21. </a:t>
            </a:r>
          </a:p>
          <a:p>
            <a:pPr lvl="0"/>
            <a:r>
              <a:rPr lang="en-US" sz="1200" kern="1200" dirty="0" err="1">
                <a:solidFill>
                  <a:schemeClr val="tx1"/>
                </a:solidFill>
                <a:effectLst/>
                <a:latin typeface="+mn-lt"/>
                <a:ea typeface="+mn-ea"/>
                <a:cs typeface="+mn-cs"/>
              </a:rPr>
              <a:t>Hoit</a:t>
            </a:r>
            <a:r>
              <a:rPr lang="en-US" sz="1200" kern="1200" dirty="0">
                <a:solidFill>
                  <a:schemeClr val="tx1"/>
                </a:solidFill>
                <a:effectLst/>
                <a:latin typeface="+mn-lt"/>
                <a:ea typeface="+mn-ea"/>
                <a:cs typeface="+mn-cs"/>
              </a:rPr>
              <a:t>, Kate.  2012.  “The “Dangerous” Veteran: An Inaccurate Media Narrative Takes Hold,”  The Department of Veterans Affairs,   </a:t>
            </a:r>
            <a:r>
              <a:rPr lang="en-US" sz="1200" u="sng" kern="1200" dirty="0">
                <a:solidFill>
                  <a:schemeClr val="tx1"/>
                </a:solidFill>
                <a:effectLst/>
                <a:latin typeface="+mn-lt"/>
                <a:ea typeface="+mn-ea"/>
                <a:cs typeface="+mn-cs"/>
                <a:hlinkClick r:id="rId3"/>
              </a:rPr>
              <a:t>http://www.blogs.va.gov/VAntage/6026/the-%E2%80%9Cdangerous%E2%80%9D-veteran-an-inaccurate-medianarrative-takes-hold/</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Satel</a:t>
            </a:r>
            <a:r>
              <a:rPr lang="en-US" sz="1200" kern="1200" dirty="0">
                <a:solidFill>
                  <a:schemeClr val="tx1"/>
                </a:solidFill>
                <a:effectLst/>
                <a:latin typeface="+mn-lt"/>
                <a:ea typeface="+mn-ea"/>
                <a:cs typeface="+mn-cs"/>
              </a:rPr>
              <a:t> and McNally “Retiring the Vietnam-Vet Stereotype” Atlantic Magazine November 11, 2013.</a:t>
            </a:r>
          </a:p>
          <a:p>
            <a:pPr lvl="0"/>
            <a:r>
              <a:rPr lang="en-US" sz="1200" kern="1200" dirty="0" err="1">
                <a:solidFill>
                  <a:schemeClr val="tx1"/>
                </a:solidFill>
                <a:effectLst/>
                <a:latin typeface="+mn-lt"/>
                <a:ea typeface="+mn-ea"/>
                <a:cs typeface="+mn-cs"/>
              </a:rPr>
              <a:t>Dandeker</a:t>
            </a:r>
            <a:r>
              <a:rPr lang="en-US" sz="1200" kern="1200" dirty="0">
                <a:solidFill>
                  <a:schemeClr val="tx1"/>
                </a:solidFill>
                <a:effectLst/>
                <a:latin typeface="+mn-lt"/>
                <a:ea typeface="+mn-ea"/>
                <a:cs typeface="+mn-cs"/>
              </a:rPr>
              <a:t>, Christopher, Simon </a:t>
            </a:r>
            <a:r>
              <a:rPr lang="en-US" sz="1200" kern="1200" dirty="0" err="1">
                <a:solidFill>
                  <a:schemeClr val="tx1"/>
                </a:solidFill>
                <a:effectLst/>
                <a:latin typeface="+mn-lt"/>
                <a:ea typeface="+mn-ea"/>
                <a:cs typeface="+mn-cs"/>
              </a:rPr>
              <a:t>Wessely</a:t>
            </a:r>
            <a:r>
              <a:rPr lang="en-US" sz="1200" kern="1200" dirty="0">
                <a:solidFill>
                  <a:schemeClr val="tx1"/>
                </a:solidFill>
                <a:effectLst/>
                <a:latin typeface="+mn-lt"/>
                <a:ea typeface="+mn-ea"/>
                <a:cs typeface="+mn-cs"/>
              </a:rPr>
              <a:t>, Amy </a:t>
            </a:r>
            <a:r>
              <a:rPr lang="en-US" sz="1200" kern="1200" dirty="0" err="1">
                <a:solidFill>
                  <a:schemeClr val="tx1"/>
                </a:solidFill>
                <a:effectLst/>
                <a:latin typeface="+mn-lt"/>
                <a:ea typeface="+mn-ea"/>
                <a:cs typeface="+mn-cs"/>
              </a:rPr>
              <a:t>Iversen</a:t>
            </a:r>
            <a:r>
              <a:rPr lang="en-US" sz="1200" kern="1200" dirty="0">
                <a:solidFill>
                  <a:schemeClr val="tx1"/>
                </a:solidFill>
                <a:effectLst/>
                <a:latin typeface="+mn-lt"/>
                <a:ea typeface="+mn-ea"/>
                <a:cs typeface="+mn-cs"/>
              </a:rPr>
              <a:t>, and John Ross. 2006. "What's in a Name? Defining and Caring for "Veterans." Armed Forces &amp; Society (0095327X) 32, no. 2: 161-177.</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Additional Readings: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Howard Burdett, et al. "“Are You a Veteran?” Understanding of the Term “Veteran” among UK Ex-Service Personnel: A Research Note." Armed Forces &amp; Society (0095327X) 39, no. 4: 751-759.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Questions for Class Discussion: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Close your eyes and imagine a veteran.  What do you see?</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How does this construct fit with public policy definitions?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Should our public policy change to match popular conceptions of veterans?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How should our popular conceptions of veteran change (or remain the same)?</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How have other democratic countries tackled this public policy issue?  Can we learn from their experiences, or is the American experiences so different from European experiences that these constructs are not particularly helpful?</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So what?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9D56E1D-DEEA-4636-8CA7-A138B6D62E36}" type="slidenum">
              <a:rPr lang="en-US" smtClean="0"/>
              <a:t>5</a:t>
            </a:fld>
            <a:endParaRPr lang="en-US"/>
          </a:p>
        </p:txBody>
      </p:sp>
    </p:spTree>
    <p:extLst>
      <p:ext uri="{BB962C8B-B14F-4D97-AF65-F5344CB8AC3E}">
        <p14:creationId xmlns:p14="http://schemas.microsoft.com/office/powerpoint/2010/main" val="311650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1E0A5F-E6D0-4053-99FB-E6DB891FF33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97267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E0A5F-E6D0-4053-99FB-E6DB891FF33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98210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E0A5F-E6D0-4053-99FB-E6DB891FF33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60663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E0A5F-E6D0-4053-99FB-E6DB891FF33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165690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1E0A5F-E6D0-4053-99FB-E6DB891FF33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84122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1E0A5F-E6D0-4053-99FB-E6DB891FF333}"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42266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1E0A5F-E6D0-4053-99FB-E6DB891FF333}"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272844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1E0A5F-E6D0-4053-99FB-E6DB891FF333}"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221587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E0A5F-E6D0-4053-99FB-E6DB891FF333}"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151218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1E0A5F-E6D0-4053-99FB-E6DB891FF333}"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609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1E0A5F-E6D0-4053-99FB-E6DB891FF333}"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77F-B61F-4F91-8EEB-A485B0E1ED2C}" type="slidenum">
              <a:rPr lang="en-US" smtClean="0"/>
              <a:t>‹#›</a:t>
            </a:fld>
            <a:endParaRPr lang="en-US"/>
          </a:p>
        </p:txBody>
      </p:sp>
    </p:spTree>
    <p:extLst>
      <p:ext uri="{BB962C8B-B14F-4D97-AF65-F5344CB8AC3E}">
        <p14:creationId xmlns:p14="http://schemas.microsoft.com/office/powerpoint/2010/main" val="406771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E0A5F-E6D0-4053-99FB-E6DB891FF333}" type="datetimeFigureOut">
              <a:rPr lang="en-US" smtClean="0"/>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C577F-B61F-4F91-8EEB-A485B0E1ED2C}" type="slidenum">
              <a:rPr lang="en-US" smtClean="0"/>
              <a:t>‹#›</a:t>
            </a:fld>
            <a:endParaRPr lang="en-US"/>
          </a:p>
        </p:txBody>
      </p:sp>
    </p:spTree>
    <p:extLst>
      <p:ext uri="{BB962C8B-B14F-4D97-AF65-F5344CB8AC3E}">
        <p14:creationId xmlns:p14="http://schemas.microsoft.com/office/powerpoint/2010/main" val="109751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msn.com/en-us/news/featured/on-reflection-the-veteran-art-project/ss-BBgbty4#image=1" TargetMode="External"/><Relationship Id="rId2" Type="http://schemas.openxmlformats.org/officeDocument/2006/relationships/hyperlink" Target="https://www.buzzfeed.com/emaoconnor/this-is-what-a-veteran-looks-like?utm_term=.umLb9YVGl#.lo78Eogr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2057400"/>
          </a:xfrm>
        </p:spPr>
        <p:txBody>
          <a:bodyPr>
            <a:normAutofit fontScale="90000"/>
          </a:bodyPr>
          <a:lstStyle/>
          <a:p>
            <a:r>
              <a:rPr lang="en-US" dirty="0"/>
              <a:t>NEH – Veterans in </a:t>
            </a:r>
            <a:r>
              <a:rPr lang="en-US"/>
              <a:t>Society Institute 2016</a:t>
            </a:r>
            <a:br>
              <a:rPr lang="en-US" dirty="0"/>
            </a:br>
            <a:r>
              <a:rPr lang="en-US" dirty="0"/>
              <a:t>Group #2</a:t>
            </a:r>
          </a:p>
        </p:txBody>
      </p:sp>
      <p:sp>
        <p:nvSpPr>
          <p:cNvPr id="5" name="Title 1"/>
          <p:cNvSpPr txBox="1">
            <a:spLocks/>
          </p:cNvSpPr>
          <p:nvPr/>
        </p:nvSpPr>
        <p:spPr>
          <a:xfrm>
            <a:off x="1905000" y="4572000"/>
            <a:ext cx="5334000" cy="190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Susan L. Eastman</a:t>
            </a:r>
          </a:p>
          <a:p>
            <a:r>
              <a:rPr lang="en-US" sz="3200" dirty="0">
                <a:latin typeface="Times New Roman" panose="02020603050405020304" pitchFamily="18" charset="0"/>
                <a:cs typeface="Times New Roman" panose="02020603050405020304" pitchFamily="18" charset="0"/>
              </a:rPr>
              <a:t>Jim Craig</a:t>
            </a:r>
          </a:p>
          <a:p>
            <a:r>
              <a:rPr lang="en-US" sz="3200" dirty="0">
                <a:latin typeface="Times New Roman" panose="02020603050405020304" pitchFamily="18" charset="0"/>
                <a:cs typeface="Times New Roman" panose="02020603050405020304" pitchFamily="18" charset="0"/>
              </a:rPr>
              <a:t>Norma Honaker</a:t>
            </a:r>
          </a:p>
          <a:p>
            <a:r>
              <a:rPr lang="en-US" sz="3200" dirty="0">
                <a:latin typeface="Times New Roman" panose="02020603050405020304" pitchFamily="18" charset="0"/>
                <a:cs typeface="Times New Roman" panose="02020603050405020304" pitchFamily="18" charset="0"/>
              </a:rPr>
              <a:t>Howard Hastings</a:t>
            </a:r>
          </a:p>
        </p:txBody>
      </p:sp>
    </p:spTree>
    <p:extLst>
      <p:ext uri="{BB962C8B-B14F-4D97-AF65-F5344CB8AC3E}">
        <p14:creationId xmlns:p14="http://schemas.microsoft.com/office/powerpoint/2010/main" val="409263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399" y="5599093"/>
            <a:ext cx="8686800" cy="954107"/>
          </a:xfrm>
          <a:prstGeom prst="rect">
            <a:avLst/>
          </a:prstGeom>
        </p:spPr>
        <p:txBody>
          <a:bodyPr wrap="square">
            <a:spAutoFit/>
          </a:bodyPr>
          <a:lstStyle/>
          <a:p>
            <a:r>
              <a:rPr lang="en-US" sz="2800" i="1" dirty="0"/>
              <a:t>“We are creating an entire narrative around this word and we don’t even know what it means.”	</a:t>
            </a:r>
            <a:r>
              <a:rPr lang="en-US" i="1" dirty="0"/>
              <a:t>-Benjamin Busch,  July 26, 2016</a:t>
            </a:r>
            <a:endParaRPr lang="en-US" dirty="0"/>
          </a:p>
        </p:txBody>
      </p:sp>
      <p:pic>
        <p:nvPicPr>
          <p:cNvPr id="6" name="Picture 2" descr="C:\Users\craigj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54937"/>
            <a:ext cx="7010399" cy="43624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0" y="1254937"/>
            <a:ext cx="2743200" cy="524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0600" y="0"/>
            <a:ext cx="7010399" cy="1877437"/>
          </a:xfrm>
          <a:prstGeom prst="rect">
            <a:avLst/>
          </a:prstGeom>
          <a:noFill/>
        </p:spPr>
        <p:txBody>
          <a:bodyPr wrap="square" rtlCol="0">
            <a:spAutoFit/>
          </a:bodyPr>
          <a:lstStyle/>
          <a:p>
            <a:pPr algn="ctr"/>
            <a:r>
              <a:rPr lang="en-US" sz="4400" b="1" dirty="0">
                <a:latin typeface="+mj-lt"/>
              </a:rPr>
              <a:t>What is a Veteran? </a:t>
            </a:r>
          </a:p>
          <a:p>
            <a:pPr algn="ctr"/>
            <a:r>
              <a:rPr lang="en-US" sz="3600" b="1" dirty="0">
                <a:latin typeface="+mj-lt"/>
              </a:rPr>
              <a:t> </a:t>
            </a:r>
            <a:r>
              <a:rPr lang="en-US" sz="3600" dirty="0">
                <a:latin typeface="+mj-lt"/>
              </a:rPr>
              <a:t>Exploring veteran-ness from four perspectives</a:t>
            </a:r>
          </a:p>
        </p:txBody>
      </p:sp>
    </p:spTree>
    <p:extLst>
      <p:ext uri="{BB962C8B-B14F-4D97-AF65-F5344CB8AC3E}">
        <p14:creationId xmlns:p14="http://schemas.microsoft.com/office/powerpoint/2010/main" val="412861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69141"/>
            <a:ext cx="8686800" cy="5541259"/>
          </a:xfrm>
        </p:spPr>
        <p:txBody>
          <a:bodyPr>
            <a:normAutofit fontScale="70000" lnSpcReduction="20000"/>
          </a:bodyPr>
          <a:lstStyle/>
          <a:p>
            <a:pPr marL="0" indent="0" algn="ctr">
              <a:buNone/>
            </a:pPr>
            <a:r>
              <a:rPr lang="en-US" sz="3600" dirty="0">
                <a:latin typeface="Times New Roman" panose="02020603050405020304" pitchFamily="18" charset="0"/>
                <a:cs typeface="Times New Roman" panose="02020603050405020304" pitchFamily="18" charset="0"/>
              </a:rPr>
              <a:t>The purpose of this module is to explore several of the many lenses through which we can understand veterans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Method:  4 x 1-1.5 hour classes</a:t>
            </a:r>
          </a:p>
          <a:p>
            <a:pPr lvl="1"/>
            <a:r>
              <a:rPr lang="en-US" sz="3100" dirty="0">
                <a:latin typeface="Times New Roman" panose="02020603050405020304" pitchFamily="18" charset="0"/>
                <a:cs typeface="Times New Roman" panose="02020603050405020304" pitchFamily="18" charset="0"/>
              </a:rPr>
              <a:t>Memorial Inquiry</a:t>
            </a:r>
          </a:p>
          <a:p>
            <a:pPr lvl="1"/>
            <a:r>
              <a:rPr lang="en-US" sz="3100" dirty="0">
                <a:latin typeface="Times New Roman" panose="02020603050405020304" pitchFamily="18" charset="0"/>
                <a:cs typeface="Times New Roman" panose="02020603050405020304" pitchFamily="18" charset="0"/>
              </a:rPr>
              <a:t>Public Policy</a:t>
            </a:r>
          </a:p>
          <a:p>
            <a:pPr lvl="1"/>
            <a:r>
              <a:rPr lang="en-US" sz="3100" dirty="0">
                <a:latin typeface="Times New Roman" panose="02020603050405020304" pitchFamily="18" charset="0"/>
                <a:cs typeface="Times New Roman" panose="02020603050405020304" pitchFamily="18" charset="0"/>
              </a:rPr>
              <a:t>Gender</a:t>
            </a:r>
          </a:p>
          <a:p>
            <a:pPr lvl="1"/>
            <a:r>
              <a:rPr lang="en-US" sz="3100" dirty="0">
                <a:latin typeface="Times New Roman" panose="02020603050405020304" pitchFamily="18" charset="0"/>
                <a:cs typeface="Times New Roman" panose="02020603050405020304" pitchFamily="18" charset="0"/>
              </a:rPr>
              <a:t>Cultural and historical boundaries</a:t>
            </a:r>
          </a:p>
          <a:p>
            <a:pPr lvl="1"/>
            <a:endParaRPr lang="en-US" sz="3100" dirty="0">
              <a:latin typeface="Times New Roman" panose="02020603050405020304" pitchFamily="18" charset="0"/>
              <a:cs typeface="Times New Roman" panose="02020603050405020304" pitchFamily="18" charset="0"/>
            </a:endParaRPr>
          </a:p>
          <a:p>
            <a:pPr marL="0" indent="0">
              <a:buNone/>
            </a:pPr>
            <a:r>
              <a:rPr lang="en-US" sz="3100" dirty="0">
                <a:latin typeface="Times New Roman" panose="02020603050405020304" pitchFamily="18" charset="0"/>
                <a:cs typeface="Times New Roman" panose="02020603050405020304" pitchFamily="18" charset="0"/>
              </a:rPr>
              <a:t>A few common themes:</a:t>
            </a:r>
          </a:p>
          <a:p>
            <a:pPr lvl="1"/>
            <a:r>
              <a:rPr lang="en-US" sz="3100" dirty="0">
                <a:latin typeface="Times New Roman" panose="02020603050405020304" pitchFamily="18" charset="0"/>
                <a:cs typeface="Times New Roman" panose="02020603050405020304" pitchFamily="18" charset="0"/>
              </a:rPr>
              <a:t>Identity</a:t>
            </a:r>
          </a:p>
          <a:p>
            <a:pPr lvl="1"/>
            <a:r>
              <a:rPr lang="en-US" sz="3100" dirty="0">
                <a:latin typeface="Times New Roman" panose="02020603050405020304" pitchFamily="18" charset="0"/>
                <a:cs typeface="Times New Roman" panose="02020603050405020304" pitchFamily="18" charset="0"/>
              </a:rPr>
              <a:t>Achieved vs. claimed status</a:t>
            </a:r>
          </a:p>
          <a:p>
            <a:pPr lvl="1"/>
            <a:r>
              <a:rPr lang="en-US" sz="3100" dirty="0">
                <a:latin typeface="Times New Roman" panose="02020603050405020304" pitchFamily="18" charset="0"/>
                <a:cs typeface="Times New Roman" panose="02020603050405020304" pitchFamily="18" charset="0"/>
              </a:rPr>
              <a:t>Inclusivity vs exclusivity</a:t>
            </a:r>
          </a:p>
          <a:p>
            <a:pPr lvl="1"/>
            <a:r>
              <a:rPr lang="en-US" sz="3100" dirty="0">
                <a:latin typeface="Times New Roman" panose="02020603050405020304" pitchFamily="18" charset="0"/>
                <a:cs typeface="Times New Roman" panose="02020603050405020304" pitchFamily="18" charset="0"/>
              </a:rPr>
              <a:t>Historical context</a:t>
            </a:r>
          </a:p>
          <a:p>
            <a:pPr lvl="1"/>
            <a:r>
              <a:rPr lang="en-US" sz="3100" dirty="0">
                <a:latin typeface="Times New Roman" panose="02020603050405020304" pitchFamily="18" charset="0"/>
                <a:cs typeface="Times New Roman" panose="02020603050405020304" pitchFamily="18" charset="0"/>
              </a:rPr>
              <a:t>Civil-military relations and societal connection</a:t>
            </a:r>
          </a:p>
        </p:txBody>
      </p:sp>
      <p:sp>
        <p:nvSpPr>
          <p:cNvPr id="6" name="TextBox 5"/>
          <p:cNvSpPr txBox="1"/>
          <p:nvPr/>
        </p:nvSpPr>
        <p:spPr>
          <a:xfrm>
            <a:off x="609600" y="152400"/>
            <a:ext cx="8077200" cy="1200329"/>
          </a:xfrm>
          <a:prstGeom prst="rect">
            <a:avLst/>
          </a:prstGeom>
          <a:noFill/>
        </p:spPr>
        <p:txBody>
          <a:bodyPr wrap="square" rtlCol="0">
            <a:spAutoFit/>
          </a:bodyPr>
          <a:lstStyle/>
          <a:p>
            <a:pPr algn="ctr"/>
            <a:r>
              <a:rPr lang="en-US" sz="4000" b="1" dirty="0">
                <a:latin typeface="+mj-lt"/>
              </a:rPr>
              <a:t>What is a Veteran? </a:t>
            </a:r>
          </a:p>
          <a:p>
            <a:pPr algn="ctr"/>
            <a:r>
              <a:rPr lang="en-US" sz="3200" b="1" dirty="0">
                <a:latin typeface="+mj-lt"/>
              </a:rPr>
              <a:t> </a:t>
            </a:r>
            <a:r>
              <a:rPr lang="en-US" sz="3200" dirty="0">
                <a:latin typeface="+mj-lt"/>
              </a:rPr>
              <a:t>Exploring veteran-ness from four perspectives</a:t>
            </a:r>
          </a:p>
        </p:txBody>
      </p:sp>
    </p:spTree>
    <p:extLst>
      <p:ext uri="{BB962C8B-B14F-4D97-AF65-F5344CB8AC3E}">
        <p14:creationId xmlns:p14="http://schemas.microsoft.com/office/powerpoint/2010/main" val="297777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800" b="1" dirty="0"/>
              <a:t>Memorial Inquiry</a:t>
            </a:r>
            <a:br>
              <a:rPr lang="en-US" sz="4800" dirty="0"/>
            </a:br>
            <a:r>
              <a:rPr lang="en-US" sz="3200" dirty="0"/>
              <a:t>Susan L. Eastman</a:t>
            </a:r>
            <a:endParaRPr lang="en-US" sz="4800" dirty="0"/>
          </a:p>
        </p:txBody>
      </p:sp>
      <p:sp>
        <p:nvSpPr>
          <p:cNvPr id="3" name="Content Placeholder 2"/>
          <p:cNvSpPr>
            <a:spLocks noGrp="1"/>
          </p:cNvSpPr>
          <p:nvPr>
            <p:ph sz="half" idx="1"/>
          </p:nvPr>
        </p:nvSpPr>
        <p:spPr>
          <a:xfrm>
            <a:off x="304800" y="1295400"/>
            <a:ext cx="4572000" cy="4678363"/>
          </a:xfrm>
        </p:spPr>
        <p:txBody>
          <a:bodyPr>
            <a:noAutofit/>
          </a:bodyPr>
          <a:lstStyle/>
          <a:p>
            <a:r>
              <a:rPr lang="en-US" sz="2200" dirty="0">
                <a:latin typeface="Times New Roman" panose="02020603050405020304" pitchFamily="18" charset="0"/>
                <a:cs typeface="Times New Roman" panose="02020603050405020304" pitchFamily="18" charset="0"/>
              </a:rPr>
              <a:t>Why are some memorials designated as “veteran” memorials and others are “war” memorials? </a:t>
            </a:r>
          </a:p>
          <a:p>
            <a:r>
              <a:rPr lang="en-US" sz="2200" dirty="0">
                <a:latin typeface="Times New Roman" panose="02020603050405020304" pitchFamily="18" charset="0"/>
                <a:cs typeface="Times New Roman" panose="02020603050405020304" pitchFamily="18" charset="0"/>
              </a:rPr>
              <a:t>Conduct sight study</a:t>
            </a:r>
          </a:p>
          <a:p>
            <a:r>
              <a:rPr lang="en-US" sz="2200" dirty="0">
                <a:latin typeface="Times New Roman" panose="02020603050405020304" pitchFamily="18" charset="0"/>
                <a:cs typeface="Times New Roman" panose="02020603050405020304" pitchFamily="18" charset="0"/>
              </a:rPr>
              <a:t>Questions include historical and cultural contexts of the war, group(s) or individual(s) commemorated, in addition to dedication date, location/space, materials, types of representations, potential controversies, etc. </a:t>
            </a:r>
          </a:p>
          <a:p>
            <a:r>
              <a:rPr lang="en-US" sz="2200" dirty="0">
                <a:latin typeface="Times New Roman" panose="02020603050405020304" pitchFamily="18" charset="0"/>
                <a:cs typeface="Times New Roman" panose="02020603050405020304" pitchFamily="18" charset="0"/>
              </a:rPr>
              <a:t>Readings: NPS on the VVM, the WWII Memorial, and </a:t>
            </a:r>
            <a:r>
              <a:rPr lang="en-US" sz="2200" dirty="0" err="1">
                <a:latin typeface="Times New Roman" panose="02020603050405020304" pitchFamily="18" charset="0"/>
                <a:cs typeface="Times New Roman" panose="02020603050405020304" pitchFamily="18" charset="0"/>
              </a:rPr>
              <a:t>Piehler’s</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Remembering War the American Way</a:t>
            </a:r>
            <a:r>
              <a:rPr lang="en-US" sz="2200" dirty="0">
                <a:latin typeface="Times New Roman" panose="02020603050405020304" pitchFamily="18" charset="0"/>
                <a:cs typeface="Times New Roman" panose="02020603050405020304" pitchFamily="18" charset="0"/>
              </a:rPr>
              <a:t> (1995).</a:t>
            </a:r>
          </a:p>
          <a:p>
            <a:endParaRPr lang="en-US" sz="22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41903" y="914400"/>
            <a:ext cx="255563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367" y="2640091"/>
            <a:ext cx="273343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468891"/>
            <a:ext cx="2711034" cy="194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8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b="1" dirty="0"/>
              <a:t>Veteran Status and Public Policy</a:t>
            </a:r>
            <a:endParaRPr lang="en-US" dirty="0"/>
          </a:p>
        </p:txBody>
      </p:sp>
      <p:sp>
        <p:nvSpPr>
          <p:cNvPr id="3" name="Content Placeholder 2"/>
          <p:cNvSpPr>
            <a:spLocks noGrp="1"/>
          </p:cNvSpPr>
          <p:nvPr>
            <p:ph idx="1"/>
          </p:nvPr>
        </p:nvSpPr>
        <p:spPr>
          <a:xfrm>
            <a:off x="304800" y="838200"/>
            <a:ext cx="5181600" cy="2623575"/>
          </a:xfrm>
        </p:spPr>
        <p:txBody>
          <a:bodyPr>
            <a:noAutofit/>
          </a:bodyPr>
          <a:lstStyle/>
          <a:p>
            <a:pPr marL="0" indent="0">
              <a:spcBef>
                <a:spcPts val="0"/>
              </a:spcBef>
              <a:buNone/>
            </a:pPr>
            <a:r>
              <a:rPr lang="en-US" sz="2400" dirty="0">
                <a:latin typeface="Times New Roman" panose="02020603050405020304" pitchFamily="18" charset="0"/>
                <a:cs typeface="Times New Roman" panose="02020603050405020304" pitchFamily="18" charset="0"/>
              </a:rPr>
              <a:t>Learning Objectives:</a:t>
            </a:r>
          </a:p>
          <a:p>
            <a:pPr lvl="0">
              <a:spcBef>
                <a:spcPts val="0"/>
              </a:spcBef>
            </a:pPr>
            <a:r>
              <a:rPr lang="en-US" sz="2400" dirty="0">
                <a:latin typeface="Times New Roman" panose="02020603050405020304" pitchFamily="18" charset="0"/>
                <a:cs typeface="Times New Roman" panose="02020603050405020304" pitchFamily="18" charset="0"/>
              </a:rPr>
              <a:t>Classify veterans in our society, both formally (by law) and informally (by social convention)</a:t>
            </a:r>
          </a:p>
          <a:p>
            <a:pPr lvl="0">
              <a:spcBef>
                <a:spcPts val="0"/>
              </a:spcBef>
            </a:pPr>
            <a:r>
              <a:rPr lang="en-US" sz="2400" dirty="0">
                <a:latin typeface="Times New Roman" panose="02020603050405020304" pitchFamily="18" charset="0"/>
                <a:cs typeface="Times New Roman" panose="02020603050405020304" pitchFamily="18" charset="0"/>
              </a:rPr>
              <a:t>Consider the implications are of inclusive and exclusive veteran constructs</a:t>
            </a:r>
          </a:p>
          <a:p>
            <a:pPr lvl="0">
              <a:spcBef>
                <a:spcPts val="0"/>
              </a:spcBef>
            </a:pPr>
            <a:r>
              <a:rPr lang="en-US" sz="2400" dirty="0">
                <a:latin typeface="Times New Roman" panose="02020603050405020304" pitchFamily="18" charset="0"/>
                <a:cs typeface="Times New Roman" panose="02020603050405020304" pitchFamily="18" charset="0"/>
              </a:rPr>
              <a:t>Consider the implications of claimed vs achieved status</a:t>
            </a:r>
          </a:p>
          <a:p>
            <a:pPr lvl="0">
              <a:spcBef>
                <a:spcPts val="0"/>
              </a:spcBef>
            </a:pPr>
            <a:endParaRPr lang="en-US" sz="2400" dirty="0">
              <a:latin typeface="Times New Roman" panose="02020603050405020304" pitchFamily="18" charset="0"/>
              <a:cs typeface="Times New Roman" panose="02020603050405020304" pitchFamily="18" charset="0"/>
            </a:endParaRPr>
          </a:p>
          <a:p>
            <a:pPr marL="0" lvl="0" indent="0">
              <a:spcBef>
                <a:spcPts val="0"/>
              </a:spcBef>
              <a:buNone/>
            </a:pPr>
            <a:r>
              <a:rPr lang="en-US" sz="2400" dirty="0">
                <a:latin typeface="Times New Roman" panose="02020603050405020304" pitchFamily="18" charset="0"/>
                <a:cs typeface="Times New Roman" panose="02020603050405020304" pitchFamily="18" charset="0"/>
              </a:rPr>
              <a:t>.</a:t>
            </a:r>
          </a:p>
        </p:txBody>
      </p:sp>
      <p:pic>
        <p:nvPicPr>
          <p:cNvPr id="4098" name="Picture 2" descr="https://upload.wikimedia.org/wikipedia/commons/7/7c/United_States_Code_Law_Book_Boston_Public_Library_6D2B19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49" t="4342" r="3378" b="3731"/>
          <a:stretch/>
        </p:blipFill>
        <p:spPr bwMode="auto">
          <a:xfrm>
            <a:off x="5486400" y="1053118"/>
            <a:ext cx="3288184" cy="26711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theatlantic.com/assets/media/img/posts/2013/11/ptsd/73d42f38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712" y="3842776"/>
            <a:ext cx="4827888" cy="27866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206426"/>
            <a:ext cx="4011312" cy="2554545"/>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Methodology: Pre-class reading and preparation, in class small group discussion with Socratic questioning</a:t>
            </a:r>
          </a:p>
          <a:p>
            <a:pPr lvl="0"/>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Texts:  USC and USCFR as well as several (magazine/newspaper) articles that portray a veteran narrative</a:t>
            </a:r>
            <a:endParaRPr lang="en-US" sz="2000" dirty="0"/>
          </a:p>
        </p:txBody>
      </p:sp>
    </p:spTree>
    <p:extLst>
      <p:ext uri="{BB962C8B-B14F-4D97-AF65-F5344CB8AC3E}">
        <p14:creationId xmlns:p14="http://schemas.microsoft.com/office/powerpoint/2010/main" val="229979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95908"/>
            <a:ext cx="9144000" cy="5509200"/>
          </a:xfrm>
          <a:prstGeom prst="rect">
            <a:avLst/>
          </a:prstGeom>
          <a:noFill/>
        </p:spPr>
        <p:txBody>
          <a:bodyPr wrap="square" rtlCol="0">
            <a:spAutoFit/>
          </a:bodyPr>
          <a:lstStyle/>
          <a:p>
            <a:pPr indent="-257175">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Veteran as a politicized body marked by service, as spectacle of the masculine warrior.</a:t>
            </a:r>
          </a:p>
          <a:p>
            <a:pPr indent="-257175">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Gender as a social construct maintained by ritual and norms.</a:t>
            </a:r>
          </a:p>
          <a:p>
            <a:pPr indent="-257175">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Gender is about how you feel, but it is also about how others respond to you.</a:t>
            </a:r>
          </a:p>
          <a:p>
            <a:endParaRPr lang="en-US" sz="2200" dirty="0">
              <a:latin typeface="Times New Roman" panose="02020603050405020304" pitchFamily="18" charset="0"/>
              <a:cs typeface="Times New Roman" panose="02020603050405020304" pitchFamily="18" charset="0"/>
              <a:hlinkClick r:id="rId2"/>
            </a:endParaRPr>
          </a:p>
          <a:p>
            <a:r>
              <a:rPr lang="en-US" sz="2200" dirty="0">
                <a:latin typeface="Times New Roman" panose="02020603050405020304" pitchFamily="18" charset="0"/>
                <a:cs typeface="Times New Roman" panose="02020603050405020304" pitchFamily="18" charset="0"/>
                <a:hlinkClick r:id="rId2"/>
              </a:rPr>
              <a:t>Devin Mitchell series</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hlinkClick r:id="rId3"/>
              </a:rPr>
              <a:t>The Veteran Art Project</a:t>
            </a:r>
            <a:endParaRPr lang="en-US" sz="2200" dirty="0">
              <a:latin typeface="Times New Roman" panose="02020603050405020304" pitchFamily="18" charset="0"/>
              <a:cs typeface="Times New Roman" panose="02020603050405020304" pitchFamily="18" charset="0"/>
            </a:endParaRPr>
          </a:p>
          <a:p>
            <a:pPr indent="-257175">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Choose an image and analyze how it communicates meaning. Complete textual analysis.</a:t>
            </a:r>
          </a:p>
          <a:p>
            <a:endParaRPr lang="en-US" sz="2200" dirty="0">
              <a:latin typeface="Times New Roman" panose="02020603050405020304" pitchFamily="18" charset="0"/>
              <a:cs typeface="Times New Roman" panose="02020603050405020304" pitchFamily="18" charset="0"/>
            </a:endParaRPr>
          </a:p>
          <a:p>
            <a:r>
              <a:rPr lang="en-US" sz="2200" u="sng" dirty="0">
                <a:latin typeface="Times New Roman" panose="02020603050405020304" pitchFamily="18" charset="0"/>
                <a:cs typeface="Times New Roman" panose="02020603050405020304" pitchFamily="18" charset="0"/>
              </a:rPr>
              <a:t>Questions to Consider</a:t>
            </a:r>
          </a:p>
          <a:p>
            <a:pPr marL="0" lvl="1" indent="-257175">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What is the relationship between the veteran and the military service member? </a:t>
            </a:r>
          </a:p>
          <a:p>
            <a:pPr marL="0" lvl="1" indent="-257175">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How is the individual’s gender performed or maintained in both images?</a:t>
            </a:r>
          </a:p>
          <a:p>
            <a:pPr marL="0" lvl="1" indent="-257175">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What connections to the discussions of women veterans experience can you make here?</a:t>
            </a:r>
          </a:p>
        </p:txBody>
      </p:sp>
      <p:sp>
        <p:nvSpPr>
          <p:cNvPr id="2" name="Rectangle 1"/>
          <p:cNvSpPr/>
          <p:nvPr/>
        </p:nvSpPr>
        <p:spPr>
          <a:xfrm>
            <a:off x="-4484" y="265093"/>
            <a:ext cx="8929688" cy="954107"/>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Textual Analysis of The Gendered Veterans Body in Self Representations</a:t>
            </a:r>
            <a:endParaRPr lang="en-US" sz="2800" b="1" dirty="0">
              <a:latin typeface="+mj-lt"/>
              <a:cs typeface="Arial" panose="020B0604020202020204" pitchFamily="34" charset="0"/>
            </a:endParaRPr>
          </a:p>
        </p:txBody>
      </p:sp>
    </p:spTree>
    <p:extLst>
      <p:ext uri="{BB962C8B-B14F-4D97-AF65-F5344CB8AC3E}">
        <p14:creationId xmlns:p14="http://schemas.microsoft.com/office/powerpoint/2010/main" val="117015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9817"/>
            <a:ext cx="9582409" cy="6828183"/>
          </a:xfrm>
        </p:spPr>
      </p:pic>
    </p:spTree>
    <p:extLst>
      <p:ext uri="{BB962C8B-B14F-4D97-AF65-F5344CB8AC3E}">
        <p14:creationId xmlns:p14="http://schemas.microsoft.com/office/powerpoint/2010/main" val="90237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0"/>
            <a:ext cx="9867900" cy="6590935"/>
          </a:xfrm>
        </p:spPr>
      </p:pic>
    </p:spTree>
    <p:extLst>
      <p:ext uri="{BB962C8B-B14F-4D97-AF65-F5344CB8AC3E}">
        <p14:creationId xmlns:p14="http://schemas.microsoft.com/office/powerpoint/2010/main" val="398805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descr="C:\Users\craigjr\Google Drive\Telling STL files\TellingSTL Pics_Vids\edited\TTP Muns and Tay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811946"/>
            <a:ext cx="3462828" cy="20460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theblaze.com/wp-content/uploads/2013/06/rep-tammy-duckworth-d-ill-a-disabled-iraq-war-veteran-reminds-us-that-women-have-long-been-in-combat-620x3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638" y="1231667"/>
            <a:ext cx="493395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blogs.umsl.edu/news/files/2015/08/fellowship-8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6638" y="3437704"/>
            <a:ext cx="3122167" cy="17580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outsidethebeltway.com/wordpress/wp-content/uploads/2007/04/charlotte_wint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86" y="1104276"/>
            <a:ext cx="3966314" cy="2443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i.ytimg.com/vi/w-3lP5RWLmQ/hq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81000" y="3391756"/>
            <a:ext cx="2894458" cy="21708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unclesamsmisguidedchildren.com/wp-content/uploads/2015/05/overt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01" y="962482"/>
            <a:ext cx="1875050" cy="28125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blogs.umsl.edu/news/files/2014/05/williams_courtney_818_54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201" r="13984"/>
          <a:stretch/>
        </p:blipFill>
        <p:spPr bwMode="auto">
          <a:xfrm>
            <a:off x="304800" y="4697048"/>
            <a:ext cx="2024515" cy="21149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usveteransmagazine.com/wp-content/uploads/2016/03/Inspiring-Wounded-Veteran-Hopes-to-Open-Restauran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6585" y="966795"/>
            <a:ext cx="2365802" cy="23658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ttps://cdn0.msw.usc.edu/content/4d03e7b282cd40e986da1d90dcc237b2/sub_concentration_military-social-work.jpg"/>
          <p:cNvPicPr>
            <a:picLocks noChangeAspect="1" noChangeArrowheads="1"/>
          </p:cNvPicPr>
          <p:nvPr/>
        </p:nvPicPr>
        <p:blipFill rotWithShape="1">
          <a:blip r:embed="rId10">
            <a:extLst>
              <a:ext uri="{28A0092B-C50C-407E-A947-70E740481C1C}">
                <a14:useLocalDpi xmlns:a14="http://schemas.microsoft.com/office/drawing/2010/main" val="0"/>
              </a:ext>
            </a:extLst>
          </a:blip>
          <a:srcRect l="25050" r="50000"/>
          <a:stretch/>
        </p:blipFill>
        <p:spPr bwMode="auto">
          <a:xfrm>
            <a:off x="7538101" y="2295507"/>
            <a:ext cx="1582895" cy="25633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www.jimbo.info/wp/wp-content/uploads/2014/07/CompassCoffee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9802" y="4316732"/>
            <a:ext cx="3273179" cy="24548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www.theblaze.com/wp-content/uploads/2014/06/Screen-Shot-2014-06-02-at-11.12.27-A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36811" y="3279271"/>
            <a:ext cx="2183777" cy="218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39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587</Words>
  <Application>Microsoft Office PowerPoint</Application>
  <PresentationFormat>On-screen Show (4:3)</PresentationFormat>
  <Paragraphs>85</Paragraphs>
  <Slides>9</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Office Theme</vt:lpstr>
      <vt:lpstr>NEH – Veterans in Society Institute 2016 Group #2</vt:lpstr>
      <vt:lpstr>PowerPoint Presentation</vt:lpstr>
      <vt:lpstr>PowerPoint Presentation</vt:lpstr>
      <vt:lpstr>Memorial Inquiry Susan L. Eastman</vt:lpstr>
      <vt:lpstr>Veteran Status and Public Policy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Eastman, Susan</dc:creator>
  <cp:lastModifiedBy>Pencek, Bruce</cp:lastModifiedBy>
  <cp:revision>26</cp:revision>
  <dcterms:created xsi:type="dcterms:W3CDTF">2016-07-26T21:10:29Z</dcterms:created>
  <dcterms:modified xsi:type="dcterms:W3CDTF">2017-02-18T19:44:49Z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