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68" r:id="rId3"/>
    <p:sldId id="267" r:id="rId4"/>
    <p:sldId id="269" r:id="rId5"/>
    <p:sldId id="257" r:id="rId6"/>
    <p:sldId id="270"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274" autoAdjust="0"/>
  </p:normalViewPr>
  <p:slideViewPr>
    <p:cSldViewPr>
      <p:cViewPr varScale="1">
        <p:scale>
          <a:sx n="52" d="100"/>
          <a:sy n="52" d="100"/>
        </p:scale>
        <p:origin x="108" y="158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title>
    <c:autoTitleDeleted val="0"/>
    <c:plotArea>
      <c:layout/>
      <c:pieChart>
        <c:varyColors val="1"/>
        <c:ser>
          <c:idx val="0"/>
          <c:order val="0"/>
          <c:tx>
            <c:strRef>
              <c:f>Sheet1!$B$1</c:f>
              <c:strCache>
                <c:ptCount val="1"/>
                <c:pt idx="0">
                  <c:v>Current US Population</c:v>
                </c:pt>
              </c:strCache>
            </c:strRef>
          </c:tx>
          <c:dPt>
            <c:idx val="1"/>
            <c:bubble3D val="0"/>
            <c:spPr>
              <a:solidFill>
                <a:srgbClr val="008000"/>
              </a:solidFill>
            </c:spPr>
            <c:extLst>
              <c:ext xmlns:c16="http://schemas.microsoft.com/office/drawing/2014/chart" uri="{C3380CC4-5D6E-409C-BE32-E72D297353CC}">
                <c16:uniqueId val="{00000001-A551-421B-ABCE-1B42A0CE255A}"/>
              </c:ext>
            </c:extLst>
          </c:dPt>
          <c:cat>
            <c:strRef>
              <c:f>Sheet1!$A$2:$A$3</c:f>
              <c:strCache>
                <c:ptCount val="2"/>
                <c:pt idx="0">
                  <c:v>% that has served in the military</c:v>
                </c:pt>
                <c:pt idx="1">
                  <c:v>% that has not served in the military</c:v>
                </c:pt>
              </c:strCache>
            </c:strRef>
          </c:cat>
          <c:val>
            <c:numRef>
              <c:f>Sheet1!$B$2:$B$3</c:f>
              <c:numCache>
                <c:formatCode>General</c:formatCode>
                <c:ptCount val="2"/>
                <c:pt idx="0">
                  <c:v>7</c:v>
                </c:pt>
                <c:pt idx="1">
                  <c:v>93</c:v>
                </c:pt>
              </c:numCache>
            </c:numRef>
          </c:val>
          <c:extLst>
            <c:ext xmlns:c16="http://schemas.microsoft.com/office/drawing/2014/chart" uri="{C3380CC4-5D6E-409C-BE32-E72D297353CC}">
              <c16:uniqueId val="{00000002-A551-421B-ABCE-1B42A0CE255A}"/>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2/18/2017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2/18/2017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a:t>Click to edit Master title style</a:t>
            </a: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edit Master subtitle style</a:t>
            </a: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a:t>Click to edit Master title style</a:t>
            </a: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a:t>Click to edit Master title style</a:t>
            </a: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AFE8FB1-0A7A-443E-AAF7-31D4FA1AA312}" type="datetimeFigureOut">
              <a:rPr lang="en-US"/>
              <a:t>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a:t>Click to edit Master title style</a:t>
            </a: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a:t>Click to edit Master title style</a:t>
            </a: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9AFE8FB1-0A7A-443E-AAF7-31D4FA1AA312}" type="datetimeFigureOut">
              <a:rPr lang="en-US"/>
              <a:t>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a:t>Click to edit Master title style</a:t>
            </a: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9AFE8FB1-0A7A-443E-AAF7-31D4FA1AA312}" type="datetimeFigureOut">
              <a:rPr lang="en-US"/>
              <a:t>2/18/2017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2/18/2017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2/18/2017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a:t>Click to edit Master title style</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a:t>Click to edit Master title style</a:t>
            </a: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Click icon to add picture</a:t>
            </a: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2/18/2017</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b="1" dirty="0"/>
              <a:t>“We Can Do Better”: </a:t>
            </a:r>
            <a:br>
              <a:rPr lang="en-US" sz="4800" dirty="0"/>
            </a:br>
            <a:r>
              <a:rPr lang="en-US" sz="4800" b="1" dirty="0"/>
              <a:t>“Listening” to the Voices of Veterans in</a:t>
            </a:r>
            <a:br>
              <a:rPr lang="en-US" sz="4800" dirty="0"/>
            </a:br>
            <a:r>
              <a:rPr lang="en-US" sz="4800" b="1" dirty="0"/>
              <a:t>Interviews, Memoirs, Literary Texts, and Memorials</a:t>
            </a:r>
            <a:endParaRPr lang="en-US" sz="4800" dirty="0"/>
          </a:p>
        </p:txBody>
      </p:sp>
      <p:sp>
        <p:nvSpPr>
          <p:cNvPr id="3" name="Subtitle 2"/>
          <p:cNvSpPr>
            <a:spLocks noGrp="1"/>
          </p:cNvSpPr>
          <p:nvPr>
            <p:ph type="subTitle" idx="1"/>
          </p:nvPr>
        </p:nvSpPr>
        <p:spPr/>
        <p:txBody>
          <a:bodyPr/>
          <a:lstStyle/>
          <a:p>
            <a:r>
              <a:rPr lang="en-US" dirty="0"/>
              <a:t>Group 6: Alexis Hart, David Noon, Elena </a:t>
            </a:r>
            <a:r>
              <a:rPr lang="en-US" dirty="0" err="1"/>
              <a:t>Friot</a:t>
            </a:r>
            <a:r>
              <a:rPr lang="en-US" dirty="0"/>
              <a:t>, and Kristin Kelly</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a:t>
            </a:r>
          </a:p>
        </p:txBody>
      </p:sp>
      <p:sp>
        <p:nvSpPr>
          <p:cNvPr id="3" name="Content Placeholder 2"/>
          <p:cNvSpPr>
            <a:spLocks noGrp="1"/>
          </p:cNvSpPr>
          <p:nvPr>
            <p:ph idx="1"/>
          </p:nvPr>
        </p:nvSpPr>
        <p:spPr/>
        <p:txBody>
          <a:bodyPr/>
          <a:lstStyle/>
          <a:p>
            <a:r>
              <a:rPr lang="en-US" sz="3200" dirty="0"/>
              <a:t>Undergraduates (200-level courses)</a:t>
            </a:r>
          </a:p>
          <a:p>
            <a:r>
              <a:rPr lang="en-US" sz="3200" dirty="0"/>
              <a:t>75-minute classes</a:t>
            </a:r>
          </a:p>
          <a:p>
            <a:endParaRPr lang="en-US" dirty="0"/>
          </a:p>
        </p:txBody>
      </p:sp>
    </p:spTree>
    <p:extLst>
      <p:ext uri="{BB962C8B-B14F-4D97-AF65-F5344CB8AC3E}">
        <p14:creationId xmlns:p14="http://schemas.microsoft.com/office/powerpoint/2010/main" val="191642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Military-Civilian Gap</a:t>
            </a:r>
          </a:p>
        </p:txBody>
      </p:sp>
      <p:graphicFrame>
        <p:nvGraphicFramePr>
          <p:cNvPr id="5" name="Chart 4"/>
          <p:cNvGraphicFramePr/>
          <p:nvPr>
            <p:extLst>
              <p:ext uri="{D42A27DB-BD31-4B8C-83A1-F6EECF244321}">
                <p14:modId xmlns:p14="http://schemas.microsoft.com/office/powerpoint/2010/main" val="2219224292"/>
              </p:ext>
            </p:extLst>
          </p:nvPr>
        </p:nvGraphicFramePr>
        <p:xfrm>
          <a:off x="2741612" y="20574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t>
            </a:r>
          </a:p>
        </p:txBody>
      </p:sp>
      <p:sp>
        <p:nvSpPr>
          <p:cNvPr id="3" name="Content Placeholder 2"/>
          <p:cNvSpPr>
            <a:spLocks noGrp="1"/>
          </p:cNvSpPr>
          <p:nvPr>
            <p:ph idx="1"/>
          </p:nvPr>
        </p:nvSpPr>
        <p:spPr/>
        <p:txBody>
          <a:bodyPr/>
          <a:lstStyle/>
          <a:p>
            <a:r>
              <a:rPr lang="en-US" sz="3200" dirty="0"/>
              <a:t>The purpose of these modules is to introduce undergraduate students to the concept of the military-civilian gap and to suggest that by listening to the stories from and about veterans and trying to imagine what these veterans have been through, these gaps in understanding can be reduced. </a:t>
            </a:r>
          </a:p>
          <a:p>
            <a:endParaRPr lang="en-US" dirty="0"/>
          </a:p>
        </p:txBody>
      </p:sp>
    </p:spTree>
    <p:extLst>
      <p:ext uri="{BB962C8B-B14F-4D97-AF65-F5344CB8AC3E}">
        <p14:creationId xmlns:p14="http://schemas.microsoft.com/office/powerpoint/2010/main" val="5426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274638"/>
            <a:ext cx="9372598" cy="1020762"/>
          </a:xfrm>
        </p:spPr>
        <p:txBody>
          <a:bodyPr/>
          <a:lstStyle/>
          <a:p>
            <a:pPr algn="ctr"/>
            <a:r>
              <a:rPr lang="en-US" dirty="0"/>
              <a:t>Touchstone Text: </a:t>
            </a:r>
            <a:br>
              <a:rPr lang="en-US" dirty="0"/>
            </a:br>
            <a:r>
              <a:rPr lang="en-US" dirty="0"/>
              <a:t>"After War, a Failure of the Imagination"</a:t>
            </a:r>
          </a:p>
        </p:txBody>
      </p:sp>
      <p:sp>
        <p:nvSpPr>
          <p:cNvPr id="14" name="Content Placeholder 13"/>
          <p:cNvSpPr>
            <a:spLocks noGrp="1"/>
          </p:cNvSpPr>
          <p:nvPr>
            <p:ph idx="1"/>
          </p:nvPr>
        </p:nvSpPr>
        <p:spPr>
          <a:xfrm>
            <a:off x="1598612" y="1905000"/>
            <a:ext cx="9067802" cy="4267200"/>
          </a:xfrm>
        </p:spPr>
        <p:txBody>
          <a:bodyPr>
            <a:normAutofit/>
          </a:bodyPr>
          <a:lstStyle/>
          <a:p>
            <a:pPr marL="0" indent="0">
              <a:buNone/>
            </a:pPr>
            <a:r>
              <a:rPr lang="en-US" sz="3600" dirty="0"/>
              <a:t>“</a:t>
            </a:r>
            <a:r>
              <a:rPr lang="en-US" sz="3600" i="1" dirty="0"/>
              <a:t>You don’t honor someone by telling them, ‘I can never imagine what you’ve been through.’ Instead, </a:t>
            </a:r>
            <a:r>
              <a:rPr lang="en-US" sz="3600" i="1" dirty="0">
                <a:solidFill>
                  <a:srgbClr val="008000"/>
                </a:solidFill>
              </a:rPr>
              <a:t>listen to their story </a:t>
            </a:r>
            <a:r>
              <a:rPr lang="en-US" sz="3600" i="1" dirty="0"/>
              <a:t>and try to imagine being in it, no matter how hard or uncomfortable that feels.”</a:t>
            </a:r>
            <a:r>
              <a:rPr lang="en-US" sz="3600" dirty="0"/>
              <a:t> </a:t>
            </a:r>
          </a:p>
          <a:p>
            <a:pPr marL="0" indent="0">
              <a:buNone/>
            </a:pPr>
            <a:r>
              <a:rPr lang="en-US" dirty="0"/>
              <a:t> </a:t>
            </a:r>
          </a:p>
          <a:p>
            <a:pPr marL="0" indent="0">
              <a:buNone/>
            </a:pPr>
            <a:r>
              <a:rPr lang="en-US" dirty="0"/>
              <a:t>–Phil </a:t>
            </a:r>
            <a:r>
              <a:rPr lang="en-US" dirty="0" err="1"/>
              <a:t>Klay</a:t>
            </a:r>
            <a:endParaRPr lang="en-US" dirty="0"/>
          </a:p>
        </p:txBody>
      </p:sp>
      <p:sp>
        <p:nvSpPr>
          <p:cNvPr id="6" name="Content Placeholder 13"/>
          <p:cNvSpPr txBox="1">
            <a:spLocks/>
          </p:cNvSpPr>
          <p:nvPr/>
        </p:nvSpPr>
        <p:spPr>
          <a:xfrm>
            <a:off x="1674812" y="1981200"/>
            <a:ext cx="4191002" cy="42672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48640"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05840"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34440"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630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6pPr>
            <a:lvl7pPr marL="16916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7pPr>
            <a:lvl8pPr marL="1920240" indent="-228600" algn="l" defTabSz="914400" rtl="0" eaLnBrk="1" latinLnBrk="0" hangingPunct="1">
              <a:lnSpc>
                <a:spcPct val="90000"/>
              </a:lnSpc>
              <a:spcBef>
                <a:spcPts val="600"/>
              </a:spcBef>
              <a:buSzPct val="100000"/>
              <a:buFont typeface="Consolas" pitchFamily="49" charset="0"/>
              <a:buChar char="–"/>
              <a:defRPr sz="1600" kern="1200" baseline="0">
                <a:solidFill>
                  <a:schemeClr val="tx1"/>
                </a:solidFill>
                <a:latin typeface="+mn-lt"/>
                <a:ea typeface="+mn-ea"/>
                <a:cs typeface="+mn-cs"/>
              </a:defRPr>
            </a:lvl8pPr>
            <a:lvl9pPr marL="2148840" indent="-228600" algn="l" defTabSz="914400" rtl="0" eaLnBrk="1" latinLnBrk="0" hangingPunct="1">
              <a:lnSpc>
                <a:spcPct val="90000"/>
              </a:lnSpc>
              <a:spcBef>
                <a:spcPts val="600"/>
              </a:spcBef>
              <a:buSzPct val="100000"/>
              <a:buFont typeface="Arial" pitchFamily="34" charset="0"/>
              <a:buChar char="▪"/>
              <a:defRPr sz="1600" kern="1200" baseline="0">
                <a:solidFill>
                  <a:schemeClr val="tx1"/>
                </a:solidFill>
                <a:latin typeface="+mn-lt"/>
                <a:ea typeface="+mn-ea"/>
                <a:cs typeface="+mn-cs"/>
              </a:defRPr>
            </a:lvl9pPr>
          </a:lstStyle>
          <a:p>
            <a:pPr marL="0" indent="0">
              <a:buFont typeface="Arial" pitchFamily="34" charset="0"/>
              <a:buNone/>
            </a:pP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Modules</a:t>
            </a:r>
          </a:p>
        </p:txBody>
      </p:sp>
      <p:sp>
        <p:nvSpPr>
          <p:cNvPr id="3" name="Content Placeholder 2"/>
          <p:cNvSpPr>
            <a:spLocks noGrp="1"/>
          </p:cNvSpPr>
          <p:nvPr>
            <p:ph idx="1"/>
          </p:nvPr>
        </p:nvSpPr>
        <p:spPr/>
        <p:txBody>
          <a:bodyPr>
            <a:normAutofit lnSpcReduction="10000"/>
          </a:bodyPr>
          <a:lstStyle/>
          <a:p>
            <a:r>
              <a:rPr lang="en-US" sz="2800" dirty="0"/>
              <a:t>Each module is designed for a 75-minute class period, but can be expanded to additional class periods or even an entire course.  The modules can be used as a set or separately:</a:t>
            </a:r>
          </a:p>
          <a:p>
            <a:pPr marL="0" indent="0">
              <a:buNone/>
            </a:pPr>
            <a:endParaRPr lang="en-US" dirty="0"/>
          </a:p>
          <a:p>
            <a:pPr marL="1141413" indent="231775">
              <a:tabLst>
                <a:tab pos="1308100" algn="l"/>
              </a:tabLst>
            </a:pPr>
            <a:r>
              <a:rPr lang="en-US" dirty="0"/>
              <a:t>Female Veterans' Voices</a:t>
            </a:r>
          </a:p>
          <a:p>
            <a:pPr marL="1141413" indent="231775">
              <a:tabLst>
                <a:tab pos="1308100" algn="l"/>
              </a:tabLst>
            </a:pPr>
            <a:r>
              <a:rPr lang="en-US" dirty="0"/>
              <a:t>Witness through Literature and Listening</a:t>
            </a:r>
          </a:p>
          <a:p>
            <a:pPr marL="1141413" indent="231775">
              <a:tabLst>
                <a:tab pos="1308100" algn="l"/>
              </a:tabLst>
            </a:pPr>
            <a:r>
              <a:rPr lang="en-US" dirty="0"/>
              <a:t>Veterans and the Meaning of War</a:t>
            </a:r>
          </a:p>
          <a:p>
            <a:pPr marL="1141413" indent="231775">
              <a:tabLst>
                <a:tab pos="1308100" algn="l"/>
              </a:tabLst>
            </a:pPr>
            <a:r>
              <a:rPr lang="en-US" dirty="0"/>
              <a:t>Veterans and Political Authorship</a:t>
            </a:r>
          </a:p>
        </p:txBody>
      </p:sp>
    </p:spTree>
    <p:extLst>
      <p:ext uri="{BB962C8B-B14F-4D97-AF65-F5344CB8AC3E}">
        <p14:creationId xmlns:p14="http://schemas.microsoft.com/office/powerpoint/2010/main" val="145510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187</Words>
  <Application>Microsoft Office PowerPoint</Application>
  <PresentationFormat>Custom</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Consolas</vt:lpstr>
      <vt:lpstr>Corbel</vt:lpstr>
      <vt:lpstr>Chalkboard 16x9</vt:lpstr>
      <vt:lpstr>“We Can Do Better”:  “Listening” to the Voices of Veterans in Interviews, Memoirs, Literary Texts, and Memorials</vt:lpstr>
      <vt:lpstr>Audience</vt:lpstr>
      <vt:lpstr>Context: Military-Civilian Gap</vt:lpstr>
      <vt:lpstr>Purpose: </vt:lpstr>
      <vt:lpstr>Touchstone Text:  "After War, a Failure of the Imagination"</vt:lpstr>
      <vt:lpstr>Modules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Pencek, Bruce</cp:lastModifiedBy>
  <cp:revision>15</cp:revision>
  <dcterms:created xsi:type="dcterms:W3CDTF">2014-04-17T22:18:44Z</dcterms:created>
  <dcterms:modified xsi:type="dcterms:W3CDTF">2017-02-18T19:40:20Z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